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2" name="Shape 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type="ctrTitle"/>
          </p:nvPr>
        </p:nvSpPr>
        <p:spPr>
          <a:xfrm>
            <a:off x="3962398" y="1964266"/>
            <a:ext cx="7197725" cy="24214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962398" y="4385732"/>
            <a:ext cx="7197725" cy="1405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8932557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3962398" y="5870575"/>
            <a:ext cx="4893957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10608957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7" name="Shape 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685800" y="4732864"/>
            <a:ext cx="10131427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/>
          <p:nvPr>
            <p:ph idx="2" type="pic"/>
          </p:nvPr>
        </p:nvSpPr>
        <p:spPr>
          <a:xfrm>
            <a:off x="1371600" y="932112"/>
            <a:ext cx="8759827" cy="3164975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5299603"/>
            <a:ext cx="10131427" cy="493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5" name="Shape 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685800" y="609600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2" name="Shape 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10237867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488275" y="82333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992266" y="609600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687464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685802" y="3308580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777380"/>
            <a:ext cx="10131425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9" name="Shape 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0237867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88275" y="82333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992266" y="609600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9" name="Shape 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type="title"/>
          </p:nvPr>
        </p:nvSpPr>
        <p:spPr>
          <a:xfrm>
            <a:off x="685800" y="609600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3505200"/>
            <a:ext cx="10131428" cy="838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7" name="Shape 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3926946" y="-1099079"/>
            <a:ext cx="3649132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4" name="Shape 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type="title"/>
          </p:nvPr>
        </p:nvSpPr>
        <p:spPr>
          <a:xfrm rot="5400000">
            <a:off x="7147150" y="2121123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 rot="5400000">
            <a:off x="2011057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85802" y="2142066"/>
            <a:ext cx="4995333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5821894" y="2142066"/>
            <a:ext cx="4995332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4" name="Shape 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9" name="Shape 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>
            <p:ph type="title"/>
          </p:nvPr>
        </p:nvSpPr>
        <p:spPr>
          <a:xfrm>
            <a:off x="685800" y="3308580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799" y="4777380"/>
            <a:ext cx="10131428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973670" y="2218266"/>
            <a:ext cx="470905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85800" y="2870200"/>
            <a:ext cx="4996922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096003" y="2226733"/>
            <a:ext cx="47228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5823482" y="2870200"/>
            <a:ext cx="499533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5" name="Shape 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1" name="Shape 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685800" y="2074333"/>
            <a:ext cx="3680884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648201" y="609600"/>
            <a:ext cx="6169025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71450" lvl="0" marL="2857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685800" y="3445932"/>
            <a:ext cx="368088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9" name="Shape 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685800" y="1600200"/>
            <a:ext cx="616465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7536253" y="914400"/>
            <a:ext cx="3280973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4572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lvl="2" marL="9144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lvl="3" marL="13716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lvl="4" marL="18288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lvl="5" marL="22860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lvl="6" marL="27432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lvl="7" marL="32004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lvl="8" marL="365760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71450" lvl="0" marL="28575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1pPr>
            <a:lvl2pPr indent="-184150" lvl="1" marL="74295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2pPr>
            <a:lvl3pPr indent="-196850" lvl="2" marL="120015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3pPr>
            <a:lvl4pPr indent="-95250" lvl="3" marL="154305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4pPr>
            <a:lvl5pPr indent="-95250" lvl="4" marL="200025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5pPr>
            <a:lvl6pPr indent="-152400" lvl="5" marL="251460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6pPr>
            <a:lvl7pPr indent="-152400" lvl="6" marL="297180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7pPr>
            <a:lvl8pPr indent="-152400" lvl="7" marL="342900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8pPr>
            <a:lvl9pPr indent="-152400" lvl="8" marL="3886200" marR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589660" y="5870575"/>
            <a:ext cx="1600199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685800" y="5870575"/>
            <a:ext cx="7827658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10266060" y="5870575"/>
            <a:ext cx="551166" cy="3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jpg"/><Relationship Id="rId4" Type="http://schemas.openxmlformats.org/officeDocument/2006/relationships/image" Target="../media/image05.jpg"/><Relationship Id="rId5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Relationship Id="rId4" Type="http://schemas.openxmlformats.org/officeDocument/2006/relationships/image" Target="../media/image0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962398" y="1964266"/>
            <a:ext cx="7197725" cy="2421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9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442452" y="4385732"/>
            <a:ext cx="10717673" cy="1405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BY: KEVIN ALMEIDA, JOHN ADEROUNMU, ALON BUTBUL, </a:t>
            </a:r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TIFFANY YANG, MATT MANGANEL, ARMANI WILLIS, HONG QUN XIA </a:t>
            </a:r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MENTORED BY: NARASIM BANAVARA, CHING-SONG WEI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85800" y="122898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RSTUDIO SCREENSHOT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825" y="1337733"/>
            <a:ext cx="10058399" cy="538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85800" y="-157318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EXCEL SCREENSHOT</a:t>
            </a:r>
          </a:p>
        </p:txBody>
      </p:sp>
      <p:pic>
        <p:nvPicPr>
          <p:cNvPr id="231" name="Shape 2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00" y="998529"/>
            <a:ext cx="11702281" cy="579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685800" y="1229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OF DATA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2" y="1622323"/>
            <a:ext cx="4995333" cy="5117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Time VS Injured or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VS Injured or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Day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Contributing factor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Contributing factor VS Injured 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Contributing factor VS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Vehicle Type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Vehicle Type VS Injured 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Vehicle Type VS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8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2857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5821894" y="1622323"/>
            <a:ext cx="4995332" cy="47489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Borough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Borough Type VS Injured 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Borough Type VS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Zip code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Zip code VS Injured 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Zip code Type VS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Latitude and Longitude VS Collisions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Latitude and Longitude VS Injured 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Latitude and Longitude VS Killed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2857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685800" y="-68827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WEEKDAY VS COLLISIONS RESULTS</a:t>
            </a: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28" y="948320"/>
            <a:ext cx="11982202" cy="57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685800" y="-186811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 VS INJURED AND KILLED</a:t>
            </a: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500" y="868287"/>
            <a:ext cx="11506198" cy="528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685800" y="348341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10 FACTORS FOR COLLISIONS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0025"/>
            <a:ext cx="11865039" cy="5361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10 FACTORS FOR PERSONS INJURED</a:t>
            </a:r>
            <a:b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631" y="1594699"/>
            <a:ext cx="11780322" cy="498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RESULTS: TOP 10 FACTORS FOR PERSONS KILLED</a:t>
            </a:r>
            <a:br>
              <a:rPr b="0" i="0" lang="en-US" sz="32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325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28" y="1306286"/>
            <a:ext cx="11875323" cy="517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2" y="2142066"/>
            <a:ext cx="4995333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Driving Experience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Road Conditions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/>
          <p:nvPr>
            <p:ph idx="2" type="body"/>
          </p:nvPr>
        </p:nvSpPr>
        <p:spPr>
          <a:xfrm>
            <a:off x="5821894" y="1904563"/>
            <a:ext cx="4995332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Lack of variety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Confidential Data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Other/Missing Data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5417" y="4276726"/>
            <a:ext cx="2857499" cy="151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RESEARCH/ACTIVITY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2" y="2142066"/>
            <a:ext cx="4995333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CartoDB to create clusters in areas of large amounts of collisions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GPS app to alert drivers to dangerous driving areas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Publish paper on results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30" y="2065866"/>
            <a:ext cx="5190723" cy="389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BIG DATA?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2" y="2142066"/>
            <a:ext cx="4995333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7916"/>
              <a:buFont typeface="Arial"/>
              <a:buChar char="•"/>
            </a:pPr>
            <a:r>
              <a:rPr b="1" i="0" lang="en-US" sz="2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 unstructured or semi-structured data sets or pieces of information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7727"/>
              <a:buFont typeface="Arial"/>
              <a:buChar char="•"/>
            </a:pPr>
            <a:r>
              <a:rPr b="1" i="0" lang="en-US" sz="21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Text, Numbers, Pictures, Videos, Sounds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7916"/>
              <a:buFont typeface="Arial"/>
              <a:buChar char="•"/>
            </a:pPr>
            <a:r>
              <a:rPr b="1" i="0" lang="en-US" sz="2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Require special applications to process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7916"/>
              <a:buFont typeface="Arial"/>
              <a:buChar char="•"/>
            </a:pPr>
            <a:r>
              <a:rPr b="1" i="0" lang="en-US" sz="2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Analyzed computationally to reveal patterns, trends, and associations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96875"/>
              <a:buFont typeface="Arial"/>
              <a:buNone/>
            </a:pPr>
            <a:r>
              <a:t/>
            </a:r>
            <a:endParaRPr b="1" i="0" sz="2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9689" y="1072808"/>
            <a:ext cx="5268614" cy="526861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/>
            <a:headEnd len="med" w="med" type="none"/>
            <a:tailEnd len="med" w="med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REAL-WORLD EXAMPLES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2142066"/>
            <a:ext cx="623119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Social Media (FaceBook, Twitter, Tumblr, etc.)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HealthCare Data (Cancer Research)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Weather Data (Humidity, Precipitation, etc.)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Traffic Data (Collisions, GPS locations, etc.)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Financial Data (Stock Market)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9107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97941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Shape 15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3278" y="609600"/>
            <a:ext cx="3563946" cy="237798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EEEEE"/>
          </a:solidFill>
          <a:ln cap="sq" cmpd="sng" w="889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4502" y="3445592"/>
            <a:ext cx="2857499" cy="2857499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30000" kx="0" rotWithShape="0" algn="bl" stA="30000" stPos="0" sy="-100000" ky="0"/>
          </a:effectLst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6992" y="4670937"/>
            <a:ext cx="3202611" cy="1986116"/>
          </a:xfrm>
          <a:prstGeom prst="roundRect">
            <a:avLst>
              <a:gd fmla="val 8594" name="adj"/>
            </a:avLst>
          </a:prstGeom>
          <a:solidFill>
            <a:srgbClr val="EEEEEE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685800" y="-113073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CHARACTERISTICS OF BIG DATA</a:t>
            </a:r>
          </a:p>
        </p:txBody>
      </p:sp>
      <p:grpSp>
        <p:nvGrpSpPr>
          <p:cNvPr id="167" name="Shape 167"/>
          <p:cNvGrpSpPr/>
          <p:nvPr/>
        </p:nvGrpSpPr>
        <p:grpSpPr>
          <a:xfrm>
            <a:off x="2937692" y="1026985"/>
            <a:ext cx="5580141" cy="5377326"/>
            <a:chOff x="1273929" y="1626"/>
            <a:chExt cx="5580141" cy="5377326"/>
          </a:xfrm>
        </p:grpSpPr>
        <p:sp>
          <p:nvSpPr>
            <p:cNvPr id="168" name="Shape 168"/>
            <p:cNvSpPr/>
            <p:nvPr/>
          </p:nvSpPr>
          <p:spPr>
            <a:xfrm>
              <a:off x="1833741" y="668064"/>
              <a:ext cx="4460515" cy="4460515"/>
            </a:xfrm>
            <a:prstGeom prst="blockArc">
              <a:avLst>
                <a:gd fmla="val 11880000" name="adj1"/>
                <a:gd fmla="val 16200000" name="adj2"/>
                <a:gd fmla="val 4637" name="adj3"/>
              </a:avLst>
            </a:prstGeom>
            <a:solidFill>
              <a:srgbClr val="E3BB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833741" y="668064"/>
              <a:ext cx="4460515" cy="4460515"/>
            </a:xfrm>
            <a:prstGeom prst="blockArc">
              <a:avLst>
                <a:gd fmla="val 7560000" name="adj1"/>
                <a:gd fmla="val 11880000" name="adj2"/>
                <a:gd fmla="val 4637" name="adj3"/>
              </a:avLst>
            </a:prstGeom>
            <a:solidFill>
              <a:srgbClr val="E3BB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833741" y="668064"/>
              <a:ext cx="4460515" cy="4460515"/>
            </a:xfrm>
            <a:prstGeom prst="blockArc">
              <a:avLst>
                <a:gd fmla="val 3240000" name="adj1"/>
                <a:gd fmla="val 7560000" name="adj2"/>
                <a:gd fmla="val 4637" name="adj3"/>
              </a:avLst>
            </a:prstGeom>
            <a:solidFill>
              <a:srgbClr val="E3BB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833741" y="668064"/>
              <a:ext cx="4460515" cy="4460515"/>
            </a:xfrm>
            <a:prstGeom prst="blockArc">
              <a:avLst>
                <a:gd fmla="val 20520000" name="adj1"/>
                <a:gd fmla="val 3240000" name="adj2"/>
                <a:gd fmla="val 4637" name="adj3"/>
              </a:avLst>
            </a:prstGeom>
            <a:solidFill>
              <a:srgbClr val="E3BB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833741" y="668064"/>
              <a:ext cx="4460515" cy="4460515"/>
            </a:xfrm>
            <a:prstGeom prst="blockArc">
              <a:avLst>
                <a:gd fmla="val 16200000" name="adj1"/>
                <a:gd fmla="val 20520000" name="adj2"/>
                <a:gd fmla="val 4637" name="adj3"/>
              </a:avLst>
            </a:prstGeom>
            <a:solidFill>
              <a:srgbClr val="E3BBE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038077" y="1872400"/>
              <a:ext cx="2051843" cy="2051843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3338562" y="2172885"/>
              <a:ext cx="1450873" cy="14508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675" lIns="59675" rIns="59675" tIns="59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1645"/>
                </a:spcAft>
                <a:buSzPct val="25000"/>
                <a:buNone/>
              </a:pPr>
              <a:r>
                <a:rPr b="0" i="0" lang="en-US" sz="4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 Data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3345853" y="1626"/>
              <a:ext cx="1436290" cy="1436290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3556194" y="211965"/>
              <a:ext cx="1015610" cy="101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rIns="29200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805"/>
                </a:spcAft>
                <a:buSzPct val="25000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Volume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5417780" y="1506967"/>
              <a:ext cx="1436290" cy="1436290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5628119" y="1717308"/>
              <a:ext cx="1015610" cy="101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rIns="29200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805"/>
                </a:spcAft>
                <a:buSzPct val="25000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Variety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626375" y="3942662"/>
              <a:ext cx="1436290" cy="1436290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4836714" y="4153003"/>
              <a:ext cx="1015610" cy="101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rIns="29200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805"/>
                </a:spcAft>
                <a:buSzPct val="25000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Velocity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2065333" y="3942662"/>
              <a:ext cx="1436290" cy="1436290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2275674" y="4153003"/>
              <a:ext cx="1015610" cy="101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rIns="29200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805"/>
                </a:spcAft>
                <a:buSzPct val="25000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Value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1273929" y="1506967"/>
              <a:ext cx="1436290" cy="1436290"/>
            </a:xfrm>
            <a:prstGeom prst="ellipse">
              <a:avLst/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1484269" y="1717308"/>
              <a:ext cx="1015610" cy="1015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200" lIns="29200" rIns="29200" tIns="29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805"/>
                </a:spcAft>
                <a:buSzPct val="25000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Veracity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BENEFITS AND CHALLENGES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2" y="2142066"/>
            <a:ext cx="4931226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Benefits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Contextualized personalized recommendations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Improvement in business processes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5821894" y="1251415"/>
            <a:ext cx="4995332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Challenges/Issues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Privacy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Costly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346" y="4502539"/>
            <a:ext cx="2638424" cy="1733549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2507" y="2586956"/>
            <a:ext cx="2403565" cy="78377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PROJECT: NYPD VEHICLE COLLISION DATA 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York City Police Department Motor Vehicle Collision Data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Roughly three years worth of data (July 2012 – June 2015)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Estimated 607,111 records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conditions and factors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55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685800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CLEANING DATA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1923775"/>
            <a:ext cx="71898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cleaning is the first step in data analysis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came unstructured with multiple attributes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 need structure to analyze data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 or invalid information for certain attributes</a:t>
            </a:r>
          </a:p>
          <a:p>
            <a:pPr indent="-285750" lvl="0" marL="28575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Adjust formatting for programs (Words to numbers) 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7621" y="2851816"/>
            <a:ext cx="4409074" cy="293938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612375" y="685800"/>
            <a:ext cx="10131299" cy="1456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TOOLS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2142066"/>
            <a:ext cx="10131425" cy="3649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See5 – Machine Learning Tool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Excel – Data cleaning and analysis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RStudio – Statistical and Graphical analysis tool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CartoDB – Mapping Data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IBM BlueMix – Cloud Computing Platform for Big Data Analytics</a:t>
            </a: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953" y="2684203"/>
            <a:ext cx="2079523" cy="2079523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6901" y="568906"/>
            <a:ext cx="4148814" cy="1535060"/>
          </a:xfrm>
          <a:prstGeom prst="roundRect">
            <a:avLst>
              <a:gd fmla="val 8594" name="adj"/>
            </a:avLst>
          </a:prstGeom>
          <a:solidFill>
            <a:srgbClr val="EEEEEE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